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514837D-57D7-4AED-9B68-789A0457DC56}">
  <a:tblStyle styleId="{0514837D-57D7-4AED-9B68-789A0457DC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5.xml"/><Relationship Id="rId33" Type="http://schemas.openxmlformats.org/officeDocument/2006/relationships/font" Target="fonts/Lato-boldItalic.fntdata"/><Relationship Id="rId10" Type="http://schemas.openxmlformats.org/officeDocument/2006/relationships/slide" Target="slides/slide4.xml"/><Relationship Id="rId32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ff9e3e7a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ff9e3e7a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6f197f420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6f197f420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36f197f42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36f197f42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40468454e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40468454e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6f197f420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36f197f420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43040585f1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43040585f1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ff9e3e7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ff9e3e7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ff9e3e7a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ff9e3e7a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43040585f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43040585f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ff9e3e7a5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ff9e3e7a5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ff9e3e7a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ff9e3e7a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43040585f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43040585f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confusion matrix: The number of false negatives is more than number of false positives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43040585f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43040585f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MCC: Correlation between the </a:t>
            </a:r>
            <a:r>
              <a:rPr lang="en"/>
              <a:t>actual results and the preded values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ff9e3e7a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ff9e3e7a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mccormickml.com/2019/07/22/BERT-fine-tuning/?fbclid=IwAR3pn4h2dNhxedWdxkDSEQ4k6WcIEA-8pNxkOCbmCe2eaMoo1rX5KHPd-Y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atasets/rmisra/news-headlines-dataset-for-sarcasm-detection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BLUFF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en" sz="5200">
                <a:solidFill>
                  <a:schemeClr val="dk1"/>
                </a:solidFill>
              </a:rPr>
              <a:t>Sarcasm Detection for News Headlines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806125" y="3899850"/>
            <a:ext cx="75351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Aravind Venkateswaran z5208102 | Fatemeh Karbaschi z5335968 | Leonie Dickson z5215454 | </a:t>
            </a:r>
            <a:endParaRPr sz="115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1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Terry Luo z5308257 | Veeraj Sharma z5113751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729450" y="1318650"/>
            <a:ext cx="76887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Modelling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424650" y="1850275"/>
            <a:ext cx="5458200" cy="29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G</a:t>
            </a:r>
            <a:r>
              <a:rPr b="1" lang="en"/>
              <a:t>oal:</a:t>
            </a:r>
            <a:r>
              <a:rPr lang="en"/>
              <a:t> Improve on our model performance by forming an ensemble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Initial ensemble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Combine the 4 underperforming models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Weight each model using Matthews’ Correlation Coefficient</a:t>
            </a:r>
            <a:endParaRPr sz="12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/>
              <a:t>Compute combined prediction probabilities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Initial ensemble (MCC: 0.77) performed slightly better than Word2Vec (MCC: 0.75)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However, it still underperforms our top model (DistilBert with MCC: 0.84)</a:t>
            </a:r>
            <a:endParaRPr/>
          </a:p>
        </p:txBody>
      </p:sp>
      <p:pic>
        <p:nvPicPr>
          <p:cNvPr id="190" name="Google Shape;19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2675" y="878850"/>
            <a:ext cx="2549175" cy="180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2"/>
          <p:cNvSpPr txBox="1"/>
          <p:nvPr/>
        </p:nvSpPr>
        <p:spPr>
          <a:xfrm>
            <a:off x="6579888" y="3349525"/>
            <a:ext cx="1929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Performance of Initial Ensemble</a:t>
            </a:r>
            <a:endParaRPr b="1" sz="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2" name="Google Shape;192;p22"/>
          <p:cNvCxnSpPr/>
          <p:nvPr/>
        </p:nvCxnSpPr>
        <p:spPr>
          <a:xfrm>
            <a:off x="7503950" y="2720400"/>
            <a:ext cx="6600" cy="710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193" name="Google Shape;193;p22"/>
          <p:cNvGraphicFramePr/>
          <p:nvPr/>
        </p:nvGraphicFramePr>
        <p:xfrm>
          <a:off x="6631000" y="36476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{0514837D-57D7-4AED-9B68-789A0457DC56}</a:tableStyleId>
              </a:tblPr>
              <a:tblGrid>
                <a:gridCol w="852525"/>
                <a:gridCol w="852525"/>
              </a:tblGrid>
              <a:tr h="29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Accuracy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0.89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9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Precision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0.88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9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Recall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0.88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9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MCC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0.77</a:t>
                      </a:r>
                      <a:endParaRPr sz="9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title"/>
          </p:nvPr>
        </p:nvSpPr>
        <p:spPr>
          <a:xfrm>
            <a:off x="729450" y="1318650"/>
            <a:ext cx="76887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Modelling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3"/>
          <p:cNvSpPr txBox="1"/>
          <p:nvPr>
            <p:ph idx="1" type="body"/>
          </p:nvPr>
        </p:nvSpPr>
        <p:spPr>
          <a:xfrm>
            <a:off x="407850" y="1850275"/>
            <a:ext cx="8086500" cy="29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</a:t>
            </a:r>
            <a:r>
              <a:rPr lang="en"/>
              <a:t>he next step was to weight </a:t>
            </a:r>
            <a:r>
              <a:rPr lang="en"/>
              <a:t>this initial ensemble with the DistilBERT model.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Found</a:t>
            </a:r>
            <a:r>
              <a:rPr lang="en"/>
              <a:t> the optimal weighting for the DistilBERT model to maximize MCC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Maximum final ensemble MCC is given for a 49:51 weighting between DistilBERT:Initial Ensemble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00" name="Google Shape;200;p23"/>
          <p:cNvGrpSpPr/>
          <p:nvPr/>
        </p:nvGrpSpPr>
        <p:grpSpPr>
          <a:xfrm>
            <a:off x="2018262" y="3005340"/>
            <a:ext cx="5111081" cy="1805924"/>
            <a:chOff x="4283825" y="3421725"/>
            <a:chExt cx="4509114" cy="1453460"/>
          </a:xfrm>
        </p:grpSpPr>
        <p:pic>
          <p:nvPicPr>
            <p:cNvPr id="201" name="Google Shape;201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18300" y="3421725"/>
              <a:ext cx="2174640" cy="142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83825" y="3421725"/>
              <a:ext cx="2174650" cy="14534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23"/>
            <p:cNvSpPr/>
            <p:nvPr/>
          </p:nvSpPr>
          <p:spPr>
            <a:xfrm>
              <a:off x="5317625" y="3454425"/>
              <a:ext cx="337800" cy="12096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4" name="Google Shape;204;p23"/>
            <p:cNvCxnSpPr/>
            <p:nvPr/>
          </p:nvCxnSpPr>
          <p:spPr>
            <a:xfrm>
              <a:off x="5568250" y="3759550"/>
              <a:ext cx="1035600" cy="10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729450" y="1318650"/>
            <a:ext cx="76887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Ensemble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 txBox="1"/>
          <p:nvPr>
            <p:ph idx="1" type="body"/>
          </p:nvPr>
        </p:nvSpPr>
        <p:spPr>
          <a:xfrm>
            <a:off x="407850" y="1850275"/>
            <a:ext cx="8086500" cy="29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1075" y="2419357"/>
            <a:ext cx="2593200" cy="2047868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 txBox="1"/>
          <p:nvPr/>
        </p:nvSpPr>
        <p:spPr>
          <a:xfrm>
            <a:off x="5466752" y="2125200"/>
            <a:ext cx="25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Final Confusion Matrix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679" y="2277200"/>
            <a:ext cx="3807322" cy="20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4"/>
          <p:cNvSpPr/>
          <p:nvPr/>
        </p:nvSpPr>
        <p:spPr>
          <a:xfrm>
            <a:off x="768288" y="4030775"/>
            <a:ext cx="3800100" cy="2943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clouds produced from model classification of headlines</a:t>
            </a:r>
            <a:endParaRPr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975" y="87692"/>
            <a:ext cx="3936450" cy="2145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900" y="2233661"/>
            <a:ext cx="3936450" cy="2145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975" y="2233650"/>
            <a:ext cx="3936450" cy="2145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9901" y="87688"/>
            <a:ext cx="3936450" cy="2145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9" name="Google Shape;229;p26"/>
          <p:cNvSpPr txBox="1"/>
          <p:nvPr>
            <p:ph idx="1" type="body"/>
          </p:nvPr>
        </p:nvSpPr>
        <p:spPr>
          <a:xfrm>
            <a:off x="729450" y="2078875"/>
            <a:ext cx="4724100" cy="27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Producing an ensemble model using different NLP methods was able to boost model performance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At 93% accuracy, model would not be ready to replace human judgment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Limitation: computationally expensive and less explainable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Much more outside context needed to truly detect sarcasm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Model may struggle with news headlines in other contexts (eg. news from Australia, news in the future)</a:t>
            </a:r>
            <a:endParaRPr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8325" y="1448050"/>
            <a:ext cx="2956333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Roboto"/>
              <a:buAutoNum type="arabicParenBoth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https://mccormickml.com/2019/07/22/BERT-fine-tuning/?fbclid=IwAR3pn4h2dNhxedWdxkDSEQ4k6WcIEA-8pNxkOCbmCe2eaMoo1rX5KHPd-YE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Roboto"/>
              <a:buAutoNum type="arabicParenBoth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Chicco, D., Jurman, G. The advantages of the Matthews correlation coefficient (MCC) over F1 score and accuracy in binary classification evaluation. </a:t>
            </a:r>
            <a:r>
              <a:rPr i="1"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BMC Genomics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21, 6 (2020). https://doi.org/10.1186/s12864-019-6413-7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4986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Sarcasm is a common figure of speech and an important problem to solve to advance NLP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</a:t>
            </a:r>
            <a:r>
              <a:rPr lang="en"/>
              <a:t>nlike in sentiment analysis where the sentiment categories are very clearly defined, the borders of sarcasm aren’t that well defined since it is context-specific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Satirical news companies like The Onion or The Betoota Advocate publish sarcastic headlines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Aim:</a:t>
            </a:r>
            <a:r>
              <a:rPr lang="en"/>
              <a:t> classify a news headline as sarcastic or not sarcastic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4075" y="527600"/>
            <a:ext cx="3437275" cy="173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6838" y="2382950"/>
            <a:ext cx="2571749" cy="257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5042100" cy="26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News Headlines for Sarcasm Detection Dataset</a:t>
            </a:r>
            <a:r>
              <a:rPr lang="en"/>
              <a:t> on Kaggle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Contains headlines from HuffPost (not sarcastic) and The Onion (sarcastic)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High quality text with no spelling or grammar errors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28619 headlines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Binary classification: classes are 1 (is sarcastic) and 0 (is not sarcastic)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Dataset is fairly balanced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3225" y="2965675"/>
            <a:ext cx="2770825" cy="179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4000" y="763575"/>
            <a:ext cx="2630051" cy="188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2760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Removing stopwords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Using NLTK library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Commonly used words which do not add much meaning eg. ‘a’, ‘the’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Removing HTML lines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Removing brackets 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075" y="2026037"/>
            <a:ext cx="5368449" cy="109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838" y="3546550"/>
            <a:ext cx="5482925" cy="132695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/>
          <p:nvPr/>
        </p:nvSpPr>
        <p:spPr>
          <a:xfrm>
            <a:off x="3661075" y="1672025"/>
            <a:ext cx="3519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Train.head() Before Preprocessing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61075" y="3192550"/>
            <a:ext cx="3519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Train.head() After Preprocessing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1175450"/>
            <a:ext cx="4009800" cy="15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40"/>
              <a:t>Word Cloud</a:t>
            </a:r>
            <a:r>
              <a:rPr lang="en" sz="1940"/>
              <a:t> representation </a:t>
            </a:r>
            <a:endParaRPr sz="19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40"/>
              <a:t>for Sarcastic and Non sarcastic texts</a:t>
            </a:r>
            <a:endParaRPr sz="1940"/>
          </a:p>
        </p:txBody>
      </p:sp>
      <p:sp>
        <p:nvSpPr>
          <p:cNvPr id="120" name="Google Shape;120;p17"/>
          <p:cNvSpPr txBox="1"/>
          <p:nvPr/>
        </p:nvSpPr>
        <p:spPr>
          <a:xfrm>
            <a:off x="4736700" y="868475"/>
            <a:ext cx="431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Word Cloud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for Sarcastic headlines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30575"/>
            <a:ext cx="4508100" cy="241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5900" y="1175450"/>
            <a:ext cx="4508102" cy="232866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 txBox="1"/>
          <p:nvPr/>
        </p:nvSpPr>
        <p:spPr>
          <a:xfrm>
            <a:off x="250200" y="2295050"/>
            <a:ext cx="431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Word Cloud for Non sarcastic headlines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>
            <a:off x="721375" y="1340200"/>
            <a:ext cx="1518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grpSp>
        <p:nvGrpSpPr>
          <p:cNvPr id="129" name="Google Shape;129;p18"/>
          <p:cNvGrpSpPr/>
          <p:nvPr/>
        </p:nvGrpSpPr>
        <p:grpSpPr>
          <a:xfrm>
            <a:off x="350663" y="1524538"/>
            <a:ext cx="8442675" cy="2447525"/>
            <a:chOff x="350650" y="953875"/>
            <a:chExt cx="8442675" cy="2447525"/>
          </a:xfrm>
        </p:grpSpPr>
        <p:sp>
          <p:nvSpPr>
            <p:cNvPr id="130" name="Google Shape;130;p18"/>
            <p:cNvSpPr/>
            <p:nvPr/>
          </p:nvSpPr>
          <p:spPr>
            <a:xfrm>
              <a:off x="350650" y="2075775"/>
              <a:ext cx="2880900" cy="258900"/>
            </a:xfrm>
            <a:prstGeom prst="chevron">
              <a:avLst>
                <a:gd fmla="val 50000" name="adj"/>
              </a:avLst>
            </a:prstGeom>
            <a:solidFill>
              <a:srgbClr val="FFFFFF"/>
            </a:solidFill>
            <a:ln cap="flat" cmpd="sng" w="19050">
              <a:solidFill>
                <a:srgbClr val="A205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(</a:t>
              </a:r>
              <a:r>
                <a:rPr lang="en"/>
                <a:t>GloVe </a:t>
              </a:r>
              <a:r>
                <a:rPr b="1" lang="en" sz="1900"/>
                <a:t>/ </a:t>
              </a:r>
              <a:r>
                <a:rPr lang="en"/>
                <a:t>ELMo </a:t>
              </a:r>
              <a:r>
                <a:rPr b="1" lang="en" sz="1900"/>
                <a:t>/ </a:t>
              </a:r>
              <a:r>
                <a:rPr lang="en"/>
                <a:t>Word2Vec) </a:t>
              </a:r>
              <a:endParaRPr/>
            </a:p>
          </p:txBody>
        </p:sp>
        <p:sp>
          <p:nvSpPr>
            <p:cNvPr id="131" name="Google Shape;131;p18"/>
            <p:cNvSpPr txBox="1"/>
            <p:nvPr/>
          </p:nvSpPr>
          <p:spPr>
            <a:xfrm>
              <a:off x="1021525" y="2665500"/>
              <a:ext cx="1720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Create embedding vectors that can be used in a classification model</a:t>
              </a:r>
              <a:endParaRPr sz="1000"/>
            </a:p>
          </p:txBody>
        </p:sp>
        <p:cxnSp>
          <p:nvCxnSpPr>
            <p:cNvPr id="132" name="Google Shape;132;p18"/>
            <p:cNvCxnSpPr/>
            <p:nvPr/>
          </p:nvCxnSpPr>
          <p:spPr>
            <a:xfrm rot="10800000">
              <a:off x="1882254" y="2334640"/>
              <a:ext cx="0" cy="216000"/>
            </a:xfrm>
            <a:prstGeom prst="straightConnector1">
              <a:avLst/>
            </a:prstGeom>
            <a:noFill/>
            <a:ln cap="flat" cmpd="sng" w="19050">
              <a:solidFill>
                <a:srgbClr val="A1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3" name="Google Shape;133;p18"/>
            <p:cNvSpPr/>
            <p:nvPr/>
          </p:nvSpPr>
          <p:spPr>
            <a:xfrm rot="10800000">
              <a:off x="1805273" y="2516098"/>
              <a:ext cx="153300" cy="1494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A1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3112475" y="2075775"/>
              <a:ext cx="1225500" cy="258900"/>
            </a:xfrm>
            <a:prstGeom prst="chevron">
              <a:avLst>
                <a:gd fmla="val 50000" name="adj"/>
              </a:avLst>
            </a:prstGeom>
            <a:solidFill>
              <a:srgbClr val="FFFFFF"/>
            </a:solidFill>
            <a:ln cap="flat" cmpd="sng" w="19050">
              <a:solidFill>
                <a:srgbClr val="A205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FastText</a:t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4211825" y="2075775"/>
              <a:ext cx="1411800" cy="258900"/>
            </a:xfrm>
            <a:prstGeom prst="chevron">
              <a:avLst>
                <a:gd fmla="val 50000" name="adj"/>
              </a:avLst>
            </a:prstGeom>
            <a:solidFill>
              <a:srgbClr val="FFFFFF"/>
            </a:solidFill>
            <a:ln cap="flat" cmpd="sng" w="19050">
              <a:solidFill>
                <a:srgbClr val="A205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Ensemble 1</a:t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5500575" y="2075775"/>
              <a:ext cx="1411800" cy="258900"/>
            </a:xfrm>
            <a:prstGeom prst="chevron">
              <a:avLst>
                <a:gd fmla="val 50000" name="adj"/>
              </a:avLst>
            </a:prstGeom>
            <a:solidFill>
              <a:srgbClr val="FFFFFF"/>
            </a:solidFill>
            <a:ln cap="flat" cmpd="sng" w="19050">
              <a:solidFill>
                <a:srgbClr val="A205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DistilBERT</a:t>
              </a: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788725" y="2075775"/>
              <a:ext cx="2004600" cy="258900"/>
            </a:xfrm>
            <a:prstGeom prst="chevron">
              <a:avLst>
                <a:gd fmla="val 50000" name="adj"/>
              </a:avLst>
            </a:prstGeom>
            <a:solidFill>
              <a:srgbClr val="FFFFFF"/>
            </a:solidFill>
            <a:ln cap="flat" cmpd="sng" w="19050">
              <a:solidFill>
                <a:srgbClr val="A205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Ensemble Final</a:t>
              </a:r>
              <a:endParaRPr/>
            </a:p>
          </p:txBody>
        </p:sp>
        <p:cxnSp>
          <p:nvCxnSpPr>
            <p:cNvPr id="138" name="Google Shape;138;p18"/>
            <p:cNvCxnSpPr/>
            <p:nvPr/>
          </p:nvCxnSpPr>
          <p:spPr>
            <a:xfrm rot="10800000">
              <a:off x="4918054" y="2334665"/>
              <a:ext cx="0" cy="216000"/>
            </a:xfrm>
            <a:prstGeom prst="straightConnector1">
              <a:avLst/>
            </a:prstGeom>
            <a:noFill/>
            <a:ln cap="flat" cmpd="sng" w="19050">
              <a:solidFill>
                <a:srgbClr val="A1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" name="Google Shape;139;p18"/>
            <p:cNvSpPr/>
            <p:nvPr/>
          </p:nvSpPr>
          <p:spPr>
            <a:xfrm rot="10800000">
              <a:off x="4841073" y="2516123"/>
              <a:ext cx="153300" cy="1494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A1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0" name="Google Shape;140;p18"/>
            <p:cNvCxnSpPr/>
            <p:nvPr/>
          </p:nvCxnSpPr>
          <p:spPr>
            <a:xfrm>
              <a:off x="6205842" y="1859773"/>
              <a:ext cx="0" cy="216000"/>
            </a:xfrm>
            <a:prstGeom prst="straightConnector1">
              <a:avLst/>
            </a:prstGeom>
            <a:noFill/>
            <a:ln cap="flat" cmpd="sng" w="19050">
              <a:solidFill>
                <a:srgbClr val="A1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1" name="Google Shape;141;p18"/>
            <p:cNvSpPr/>
            <p:nvPr/>
          </p:nvSpPr>
          <p:spPr>
            <a:xfrm>
              <a:off x="6129523" y="1744915"/>
              <a:ext cx="153300" cy="1494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A1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2" name="Google Shape;142;p18"/>
            <p:cNvCxnSpPr/>
            <p:nvPr/>
          </p:nvCxnSpPr>
          <p:spPr>
            <a:xfrm rot="10800000">
              <a:off x="7714887" y="2333366"/>
              <a:ext cx="0" cy="216013"/>
            </a:xfrm>
            <a:prstGeom prst="straightConnector1">
              <a:avLst/>
            </a:prstGeom>
            <a:noFill/>
            <a:ln cap="flat" cmpd="sng" w="19050">
              <a:solidFill>
                <a:srgbClr val="A1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3" name="Google Shape;143;p18"/>
            <p:cNvSpPr/>
            <p:nvPr/>
          </p:nvSpPr>
          <p:spPr>
            <a:xfrm rot="-9604465">
              <a:off x="7639616" y="2514900"/>
              <a:ext cx="153169" cy="149376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A1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8"/>
            <p:cNvSpPr txBox="1"/>
            <p:nvPr/>
          </p:nvSpPr>
          <p:spPr>
            <a:xfrm>
              <a:off x="4057325" y="2665500"/>
              <a:ext cx="1720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Weight models using MCC (Matthews’ Correlation Coefficient)</a:t>
              </a:r>
              <a:endParaRPr sz="1000"/>
            </a:p>
          </p:txBody>
        </p:sp>
        <p:cxnSp>
          <p:nvCxnSpPr>
            <p:cNvPr id="145" name="Google Shape;145;p18"/>
            <p:cNvCxnSpPr/>
            <p:nvPr/>
          </p:nvCxnSpPr>
          <p:spPr>
            <a:xfrm>
              <a:off x="3717707" y="1861525"/>
              <a:ext cx="0" cy="216067"/>
            </a:xfrm>
            <a:prstGeom prst="straightConnector1">
              <a:avLst/>
            </a:prstGeom>
            <a:noFill/>
            <a:ln cap="flat" cmpd="sng" w="19050">
              <a:solidFill>
                <a:srgbClr val="A100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6" name="Google Shape;146;p18"/>
            <p:cNvSpPr/>
            <p:nvPr/>
          </p:nvSpPr>
          <p:spPr>
            <a:xfrm rot="80715">
              <a:off x="3645017" y="1746699"/>
              <a:ext cx="153342" cy="149443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A1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2930700" y="2097225"/>
              <a:ext cx="418800" cy="2160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8"/>
            <p:cNvSpPr txBox="1"/>
            <p:nvPr/>
          </p:nvSpPr>
          <p:spPr>
            <a:xfrm>
              <a:off x="2930700" y="953875"/>
              <a:ext cx="1720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  <p:sp>
          <p:nvSpPr>
            <p:cNvPr id="149" name="Google Shape;149;p18"/>
            <p:cNvSpPr txBox="1"/>
            <p:nvPr/>
          </p:nvSpPr>
          <p:spPr>
            <a:xfrm>
              <a:off x="5257400" y="1087650"/>
              <a:ext cx="18969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Lightweight variation of BERT, fine-tuned with a linear layer for classification</a:t>
              </a:r>
              <a:endParaRPr sz="1000"/>
            </a:p>
          </p:txBody>
        </p:sp>
        <p:sp>
          <p:nvSpPr>
            <p:cNvPr id="150" name="Google Shape;150;p18"/>
            <p:cNvSpPr txBox="1"/>
            <p:nvPr/>
          </p:nvSpPr>
          <p:spPr>
            <a:xfrm>
              <a:off x="2776775" y="1070575"/>
              <a:ext cx="1896900" cy="4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Preprocess data and use pretrained vector library and API for modelling</a:t>
              </a:r>
              <a:endParaRPr sz="1000"/>
            </a:p>
          </p:txBody>
        </p:sp>
        <p:sp>
          <p:nvSpPr>
            <p:cNvPr id="151" name="Google Shape;151;p18"/>
            <p:cNvSpPr txBox="1"/>
            <p:nvPr/>
          </p:nvSpPr>
          <p:spPr>
            <a:xfrm>
              <a:off x="6766425" y="2709000"/>
              <a:ext cx="18969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Optimal weighting between Ensemble 1 and DistilBERT used to maximise MCC</a:t>
              </a:r>
              <a:endParaRPr sz="1000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title"/>
          </p:nvPr>
        </p:nvSpPr>
        <p:spPr>
          <a:xfrm>
            <a:off x="729450" y="1318650"/>
            <a:ext cx="3267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</a:t>
            </a:r>
            <a:r>
              <a:rPr lang="en"/>
              <a:t> Matrix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 txBox="1"/>
          <p:nvPr>
            <p:ph idx="1" type="body"/>
          </p:nvPr>
        </p:nvSpPr>
        <p:spPr>
          <a:xfrm>
            <a:off x="729450" y="2078875"/>
            <a:ext cx="4623600" cy="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Number of correct and incorrect predictions for each model</a:t>
            </a:r>
            <a:endParaRPr/>
          </a:p>
        </p:txBody>
      </p:sp>
      <p:pic>
        <p:nvPicPr>
          <p:cNvPr id="158" name="Google Shape;15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00" y="2959625"/>
            <a:ext cx="8973600" cy="176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9"/>
          <p:cNvSpPr txBox="1"/>
          <p:nvPr>
            <p:ph type="title"/>
          </p:nvPr>
        </p:nvSpPr>
        <p:spPr>
          <a:xfrm>
            <a:off x="718625" y="632125"/>
            <a:ext cx="12429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graphicFrame>
        <p:nvGraphicFramePr>
          <p:cNvPr id="160" name="Google Shape;160;p19"/>
          <p:cNvGraphicFramePr/>
          <p:nvPr/>
        </p:nvGraphicFramePr>
        <p:xfrm>
          <a:off x="6922950" y="159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{0514837D-57D7-4AED-9B68-789A0457DC56}</a:tableStyleId>
              </a:tblPr>
              <a:tblGrid>
                <a:gridCol w="686800"/>
                <a:gridCol w="713100"/>
              </a:tblGrid>
              <a:tr h="561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True Negative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False Positive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561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False Negative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True Positive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1" name="Google Shape;161;p19"/>
          <p:cNvSpPr txBox="1"/>
          <p:nvPr/>
        </p:nvSpPr>
        <p:spPr>
          <a:xfrm>
            <a:off x="7105150" y="979950"/>
            <a:ext cx="149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Predicted class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7105150" y="1257150"/>
            <a:ext cx="4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1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7813500" y="1257150"/>
            <a:ext cx="4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0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 rot="-5400000">
            <a:off x="5642100" y="1744550"/>
            <a:ext cx="149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Actual class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6517050" y="1853850"/>
            <a:ext cx="4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1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6517050" y="2389950"/>
            <a:ext cx="40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0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729450" y="1318650"/>
            <a:ext cx="7688700" cy="14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79"/>
              <a:t>Models Performance </a:t>
            </a:r>
            <a:endParaRPr sz="187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79"/>
              <a:t>C</a:t>
            </a:r>
            <a:r>
              <a:rPr lang="en" sz="1879"/>
              <a:t>omparison </a:t>
            </a:r>
            <a:r>
              <a:rPr lang="en" sz="1879"/>
              <a:t>based on </a:t>
            </a:r>
            <a:endParaRPr sz="187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79"/>
              <a:t>Accuracy, Precision, </a:t>
            </a:r>
            <a:endParaRPr sz="187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79"/>
              <a:t>Recall, MCC and F-Measure</a:t>
            </a:r>
            <a:endParaRPr sz="1879"/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925" y="520975"/>
            <a:ext cx="3237225" cy="238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 txBox="1"/>
          <p:nvPr>
            <p:ph type="title"/>
          </p:nvPr>
        </p:nvSpPr>
        <p:spPr>
          <a:xfrm>
            <a:off x="718625" y="632125"/>
            <a:ext cx="12429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74" name="Google Shape;17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625" y="3023375"/>
            <a:ext cx="4044949" cy="186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6850" y="2785163"/>
            <a:ext cx="3237225" cy="234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idx="1" type="body"/>
          </p:nvPr>
        </p:nvSpPr>
        <p:spPr>
          <a:xfrm>
            <a:off x="653175" y="1348750"/>
            <a:ext cx="3128100" cy="14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ROC (Receiver Operating Characteristics)</a:t>
            </a:r>
            <a:endParaRPr b="1" sz="1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AUC (Area Under The Curve) </a:t>
            </a:r>
            <a:endParaRPr b="1" sz="1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1" name="Google Shape;18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051" y="1084025"/>
            <a:ext cx="4288100" cy="308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/>
          <p:nvPr/>
        </p:nvSpPr>
        <p:spPr>
          <a:xfrm>
            <a:off x="653175" y="2920475"/>
            <a:ext cx="3007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AUC closer to 1 means better the performance of the model in binary classification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1"/>
          <p:cNvSpPr txBox="1"/>
          <p:nvPr>
            <p:ph type="title"/>
          </p:nvPr>
        </p:nvSpPr>
        <p:spPr>
          <a:xfrm>
            <a:off x="718625" y="632125"/>
            <a:ext cx="12429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